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82" r:id="rId2"/>
    <p:sldId id="320" r:id="rId3"/>
    <p:sldId id="319" r:id="rId4"/>
    <p:sldId id="322" r:id="rId5"/>
    <p:sldId id="324" r:id="rId6"/>
    <p:sldId id="325" r:id="rId7"/>
    <p:sldId id="326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ктория Викторовна Афанасьева" initials="ВВ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A32"/>
    <a:srgbClr val="FF6600"/>
    <a:srgbClr val="B40000"/>
    <a:srgbClr val="C70A00"/>
    <a:srgbClr val="FC8E69"/>
    <a:srgbClr val="006DF0"/>
    <a:srgbClr val="F8F8F8"/>
    <a:srgbClr val="0A3085"/>
    <a:srgbClr val="FAFAFA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-274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B9ADC89E-D9DC-485A-9BB9-6B0113726DA6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0C1D3A6F-DEE6-4148-AF00-C3B452EBC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124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A4357074-7663-4A7D-AF77-426281D9821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7343F379-22E2-4C71-8C56-F7DC37507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3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4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рямоугольник 21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532" y="365125"/>
            <a:ext cx="1004779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532" y="1825625"/>
            <a:ext cx="10047797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19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9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8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8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pic>
        <p:nvPicPr>
          <p:cNvPr id="16" name="Picture 2" descr="E:\Сетевая\Заявки на исполнение 2015\Ноябрь\03.11.2015\Безымянный-1.png"/>
          <p:cNvPicPr>
            <a:picLocks noChangeAspect="1" noChangeArrowheads="1"/>
          </p:cNvPicPr>
          <p:nvPr userDrawn="1"/>
        </p:nvPicPr>
        <p:blipFill rotWithShape="1">
          <a:blip r:embed="rId2"/>
          <a:srcRect l="21412" t="29345" r="68039" b="61083"/>
          <a:stretch/>
        </p:blipFill>
        <p:spPr bwMode="auto">
          <a:xfrm>
            <a:off x="115503" y="57117"/>
            <a:ext cx="807549" cy="103952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 userDrawn="1"/>
        </p:nvSpPr>
        <p:spPr>
          <a:xfrm>
            <a:off x="0" y="6660682"/>
            <a:ext cx="11241329" cy="197318"/>
          </a:xfrm>
          <a:prstGeom prst="rect">
            <a:avLst/>
          </a:prstGeom>
          <a:solidFill>
            <a:srgbClr val="C70A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1347450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1665121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11992623" y="6660682"/>
            <a:ext cx="221381" cy="197318"/>
          </a:xfrm>
          <a:prstGeom prst="rect">
            <a:avLst/>
          </a:prstGeom>
          <a:solidFill>
            <a:srgbClr val="0A308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iv.instrao.ru/bank-zadaniy/globalnye-kompetentsii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81272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07325"/>
            <a:ext cx="10972800" cy="1252728"/>
          </a:xfrm>
        </p:spPr>
        <p:txBody>
          <a:bodyPr>
            <a:noAutofit/>
          </a:bodyPr>
          <a:lstStyle/>
          <a:p>
            <a:pPr fontAlgn="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Глобальные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компетенции: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формирования и оценивания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07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Глобальные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3" y="2498042"/>
            <a:ext cx="11477766" cy="3970997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3400" b="1" dirty="0" smtClean="0">
                <a:solidFill>
                  <a:schemeClr val="tx1"/>
                </a:solidFill>
              </a:rPr>
              <a:t>Глобальная </a:t>
            </a:r>
            <a:r>
              <a:rPr lang="ru-RU" sz="3400" b="1" dirty="0">
                <a:solidFill>
                  <a:schemeClr val="tx1"/>
                </a:solidFill>
              </a:rPr>
              <a:t>компетентность </a:t>
            </a:r>
            <a:r>
              <a:rPr lang="ru-RU" sz="3400" dirty="0">
                <a:solidFill>
                  <a:schemeClr val="tx1"/>
                </a:solidFill>
              </a:rPr>
              <a:t>- компонент функциональной грамотности, одна из ключевых компетенций, составляющих основу ориентации и успешного существования в современном социуме. </a:t>
            </a:r>
            <a:endParaRPr lang="ru-RU" sz="3400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3400" b="1" dirty="0" smtClean="0">
                <a:solidFill>
                  <a:schemeClr val="tx1"/>
                </a:solidFill>
              </a:rPr>
              <a:t>Глобальные </a:t>
            </a:r>
            <a:r>
              <a:rPr lang="ru-RU" sz="3400" b="1" dirty="0">
                <a:solidFill>
                  <a:schemeClr val="tx1"/>
                </a:solidFill>
              </a:rPr>
              <a:t>компетенции</a:t>
            </a:r>
            <a:r>
              <a:rPr lang="ru-RU" sz="3400" dirty="0">
                <a:solidFill>
                  <a:schemeClr val="tx1"/>
                </a:solidFill>
              </a:rPr>
              <a:t> - это способность ребёнка работать в одиночку или в группе для решения глобальной проблемы. </a:t>
            </a:r>
            <a:r>
              <a:rPr lang="ru-RU" sz="3400" dirty="0" smtClean="0">
                <a:solidFill>
                  <a:schemeClr val="tx1"/>
                </a:solidFill>
              </a:rPr>
              <a:t>Глобальные </a:t>
            </a:r>
            <a:r>
              <a:rPr lang="ru-RU" sz="3400" dirty="0">
                <a:solidFill>
                  <a:schemeClr val="tx1"/>
                </a:solidFill>
              </a:rPr>
              <a:t>компетенции подразумевают развитие аналитического и критического мышления, </a:t>
            </a:r>
            <a:r>
              <a:rPr lang="ru-RU" sz="3400" dirty="0" err="1">
                <a:solidFill>
                  <a:schemeClr val="tx1"/>
                </a:solidFill>
              </a:rPr>
              <a:t>эмпатии</a:t>
            </a:r>
            <a:r>
              <a:rPr lang="ru-RU" sz="3400" dirty="0">
                <a:solidFill>
                  <a:schemeClr val="tx1"/>
                </a:solidFill>
              </a:rPr>
              <a:t> и способности сотрудничать. Осознание глобальных проблем и межкультурных различий – ключ к построению уважительных отношений с представителями любой культуры и принятию человеческого достоинства как отдельного явления. Дети учатся осознавать, каким образом культурные, религиозные, расовые и другие различия влияют на взгляды окружающих. Способность понимать и принимать убеждения других людей - один из самых важных мягких навыков в современном мире.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3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1445" y="-191072"/>
            <a:ext cx="10972800" cy="1252537"/>
          </a:xfrm>
        </p:spPr>
        <p:txBody>
          <a:bodyPr/>
          <a:lstStyle/>
          <a:p>
            <a:r>
              <a:rPr lang="ru-RU" dirty="0" smtClean="0"/>
              <a:t>Структура глобальной компетенции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528549"/>
            <a:ext cx="11268075" cy="508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8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92920"/>
            <a:ext cx="10972800" cy="12527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Ориентиры содержания при разработке заданий мониторинга по направлению «Глобальные компетенции»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68991" y="2056686"/>
            <a:ext cx="833273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ИЗМЕНЕНИЕ  КЛИМАТА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МИГРАЦИЯ И БЕЖЕНЦЫ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БЕДНОСТЬ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ОБРАЗОВАНИЕ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РАБОТА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ЖИЗНЬ (СОЦИАЛЬНОЕ ОКРУЖЕНИЕ)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СОВМЕСТНОЕ ИСПОЛЬЗОВАНИЕ ОКРУЖАЮЩЕЙ СРЕДЫ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МИРОВОЙ ОКЕАН , ВОДА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ЗДРАВООХРАНЕНИЕ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ЭНЕРГЕТИЧЕСКАЯ И СЫРЬЕВАЯ ПРОБЛЕМА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ПРОДОВОЛЬСТВЕННАЯ ПРОБЛЕМА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/>
              <a:t>    ГЕНДЕРНОЕ РАВЕНСТВО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64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Уровень овладения глобальной компетентностью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2540000"/>
            <a:ext cx="11506199" cy="380999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- критически рассматривать с различных точек зрения проблемы глобального характера и межкультурного  взаимодействия;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- осознавать как культурные, религиозные, политические, расовые и иные различия могут оказывать влияние на восприятие, суждения и взгляды – наши собственные и других людей;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- вступать в открытое,  уважительное и эффективное взаимодействие с другими людьми на основе разделяемого всеми уважения к человеческому достоинству</a:t>
            </a:r>
          </a:p>
        </p:txBody>
      </p:sp>
    </p:spTree>
    <p:extLst>
      <p:ext uri="{BB962C8B-B14F-4D97-AF65-F5344CB8AC3E}">
        <p14:creationId xmlns:p14="http://schemas.microsoft.com/office/powerpoint/2010/main" val="15690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11\Desktop\png-transparent-arrow-arrow-blue-down-blue-angle-text-PhotoR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26145">
            <a:off x="6929448" y="3685427"/>
            <a:ext cx="1523262" cy="281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Банк заданий по глобальной компетенции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9540" y="3562449"/>
            <a:ext cx="4831308" cy="1391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b="1" dirty="0">
                <a:solidFill>
                  <a:schemeClr val="tx1"/>
                </a:solidFill>
                <a:hlinkClick r:id="rId3"/>
              </a:rPr>
              <a:t>://skiv.instrao.ru/bank-zadaniy/globalnye-kompetentsii/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60" y="2074460"/>
            <a:ext cx="5812635" cy="4027861"/>
          </a:xfrm>
          <a:prstGeom prst="roundRect">
            <a:avLst>
              <a:gd name="adj" fmla="val 806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736600">
              <a:schemeClr val="accent1">
                <a:alpha val="26000"/>
              </a:schemeClr>
            </a:glow>
            <a:reflection blurRad="12700" stA="38000" endPos="28000" dist="5000" dir="5400000" sy="-100000" algn="bl" rotWithShape="0"/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7487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Глобальные   компетенции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37654" y="3158407"/>
            <a:ext cx="83167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2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168</Words>
  <Application>Microsoft Office PowerPoint</Application>
  <PresentationFormat>Произвольный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Глобальные компетенции:  особенности формирования и оценивания</vt:lpstr>
      <vt:lpstr>Глобальные компетенции</vt:lpstr>
      <vt:lpstr>Структура глобальной компетенции</vt:lpstr>
      <vt:lpstr>Ориентиры содержания при разработке заданий мониторинга по направлению «Глобальные компетенции»</vt:lpstr>
      <vt:lpstr>Уровень овладения глобальной компетентностью</vt:lpstr>
      <vt:lpstr>Банк заданий по глобальной компетенции</vt:lpstr>
      <vt:lpstr>Глобальные   компетенции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22kab</dc:creator>
  <cp:lastModifiedBy>Булкова Евгения Александровна</cp:lastModifiedBy>
  <cp:revision>162</cp:revision>
  <cp:lastPrinted>2017-08-22T13:04:19Z</cp:lastPrinted>
  <dcterms:created xsi:type="dcterms:W3CDTF">2016-01-21T07:32:23Z</dcterms:created>
  <dcterms:modified xsi:type="dcterms:W3CDTF">2022-11-30T06:39:24Z</dcterms:modified>
</cp:coreProperties>
</file>