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314" r:id="rId6"/>
    <p:sldId id="315" r:id="rId7"/>
    <p:sldId id="317" r:id="rId8"/>
    <p:sldId id="318" r:id="rId9"/>
    <p:sldId id="320" r:id="rId10"/>
    <p:sldId id="332" r:id="rId11"/>
    <p:sldId id="325" r:id="rId12"/>
    <p:sldId id="323" r:id="rId13"/>
    <p:sldId id="324" r:id="rId14"/>
    <p:sldId id="260" r:id="rId15"/>
    <p:sldId id="296" r:id="rId16"/>
    <p:sldId id="261" r:id="rId17"/>
    <p:sldId id="327" r:id="rId18"/>
    <p:sldId id="328" r:id="rId19"/>
    <p:sldId id="329" r:id="rId20"/>
    <p:sldId id="330" r:id="rId21"/>
    <p:sldId id="331" r:id="rId22"/>
    <p:sldId id="321" r:id="rId23"/>
    <p:sldId id="276" r:id="rId24"/>
    <p:sldId id="301" r:id="rId25"/>
    <p:sldId id="302" r:id="rId26"/>
    <p:sldId id="303" r:id="rId27"/>
    <p:sldId id="304" r:id="rId28"/>
    <p:sldId id="288" r:id="rId29"/>
    <p:sldId id="305" r:id="rId30"/>
    <p:sldId id="292" r:id="rId31"/>
    <p:sldId id="299" r:id="rId32"/>
    <p:sldId id="306" r:id="rId33"/>
    <p:sldId id="307" r:id="rId34"/>
    <p:sldId id="308" r:id="rId35"/>
    <p:sldId id="309" r:id="rId36"/>
    <p:sldId id="310" r:id="rId37"/>
    <p:sldId id="293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6CC4C-39E5-4237-BB40-57AD81E7D7B4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395D9-B369-465D-A2FA-D8C34375EE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85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395D9-B369-465D-A2FA-D8C34375EE7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8"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6CC8B688-6247-4AEE-9DD5-DEA06D826EC2}" type="datetimeFigureOut">
              <a:rPr lang="ru-RU"/>
              <a:pPr>
                <a:defRPr/>
              </a:pPr>
              <a:t>21.11.2022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C17FAA69-EC79-46D5-8960-B24B3976E5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4DC48-D6C6-4F6F-961E-7ACA59E9B569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4BD03-E74E-4FA0-9ACF-1135B3B81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DA396-EC76-4622-81A0-231659E95102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09C32-95AF-42A3-9824-7FD38EEC8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E9020-C46A-4BBE-9A7D-B2883E6CAA52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BA422-221C-43F7-87AF-88099A0A6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71625"/>
            <a:ext cx="4038600" cy="455453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571625"/>
            <a:ext cx="4038600" cy="22002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2018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51244-33A5-44D1-85D8-65423D5CF71A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E2F86-1EC9-4F6C-89E2-6215CCD52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182F6-5FB9-48C6-B279-E96EBE8976B8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4547-F951-4893-809B-7046DCB6F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F78C-0CE3-4462-AB2B-B95AC6E2899D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DF488-9539-45E8-8E56-F81F161B9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8613D-8066-4642-BF47-2F8A854BFE15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782FE-11D4-4518-936B-DFB671388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001C7-C427-4D78-BC7C-EF9EF114A5EA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EEF45-1184-41C7-81FF-188F6AE84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51A59-52A4-4033-AEF5-9CB30EEDE96B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4F40D-B773-4C38-B720-571B75D94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8CD7-4B15-4FC0-8F5A-FC9EADB9DBCA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94EDA-E478-4EBC-95B8-25C98C58D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EB5AA-9F66-477E-9BEB-08E26DE0AB08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FFA0-644A-4B8C-91D5-5EF427AC2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2131D-ADE6-435E-B42C-0E80D2564206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6EFCB-99E8-42C0-BA99-CEF961919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6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7" cstate="print"/>
          <a:srcRect l="11539" b="11938"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8" cstate="print"/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71625"/>
            <a:ext cx="82296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40A9DD-A12C-4A8B-A11B-BFCE85BC88FA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2C097B-4170-4C20-9DFF-CF611B80E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F2F2F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2143125"/>
            <a:ext cx="8424862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000" dirty="0" smtClean="0">
                <a:solidFill>
                  <a:schemeClr val="tx1"/>
                </a:solidFill>
                <a:latin typeface="Arial" charset="0"/>
              </a:rPr>
              <a:t>Подходы к характеристике и системе оценивания.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effectLst/>
            </a:endParaRPr>
          </a:p>
        </p:txBody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>
          <a:xfrm>
            <a:off x="457200" y="1571625"/>
            <a:ext cx="8229600" cy="50974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u="sng" smtClean="0"/>
              <a:t>Логические ошибки</a:t>
            </a:r>
            <a:r>
              <a:rPr lang="ru-RU" sz="2800" smtClean="0"/>
              <a:t>. Преподаватель оценивает ответ в соответствии со своей логикой. Если логика ответа учащегося правильная, но расходится с логикой преподавателя, то оценивается ниже.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u="sng" smtClean="0"/>
              <a:t>Отсроченность отметки</a:t>
            </a:r>
            <a:r>
              <a:rPr lang="ru-RU" sz="2800" smtClean="0"/>
              <a:t>. Отметки выставляются в дневник отсрочено. Это может быть в конце недели или даже через месяц.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u="sng" smtClean="0"/>
              <a:t>Объявление оценок</a:t>
            </a:r>
            <a:r>
              <a:rPr lang="ru-RU" sz="2800" smtClean="0"/>
              <a:t>. Объявление отрицательных отметок пред всем классом унижает достоинство детей, формирует отрицательное отношение как учащихся к отвечающему, так и самого отвечающего к классу.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effectLst/>
            </a:endParaRPr>
          </a:p>
        </p:txBody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u="sng" smtClean="0"/>
              <a:t>Критерии оценки</a:t>
            </a:r>
            <a:r>
              <a:rPr lang="ru-RU" sz="2800" smtClean="0"/>
              <a:t>. Нет однозначности, конкретности и четкости в их перечне и их использовании.</a:t>
            </a:r>
          </a:p>
          <a:p>
            <a:pPr eaLnBrk="1" hangingPunct="1"/>
            <a:r>
              <a:rPr lang="ru-RU" sz="2800" u="sng" smtClean="0"/>
              <a:t>Прогностические возможности</a:t>
            </a:r>
            <a:r>
              <a:rPr lang="ru-RU" sz="2800" smtClean="0"/>
              <a:t>. Оценивание не может оценить способности учащихся. Поэтому рассогласование между отметкой в школе и успешностью карьеры человека обусловлено не совершенством оценивания, а тем, что успешность жизнедеятельности зависит еще от многих других факторов.</a:t>
            </a:r>
          </a:p>
          <a:p>
            <a:pPr eaLnBrk="1" hangingPunct="1"/>
            <a:endParaRPr lang="ru-RU" sz="2800" smtClean="0"/>
          </a:p>
          <a:p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Arial" charset="0"/>
              <a:buNone/>
            </a:pPr>
            <a:r>
              <a:rPr lang="ru-RU" sz="4000" dirty="0">
                <a:solidFill>
                  <a:srgbClr val="FF0000"/>
                </a:solidFill>
              </a:rPr>
              <a:t>4</a:t>
            </a:r>
            <a:r>
              <a:rPr lang="ru-RU" sz="4000" dirty="0" smtClean="0">
                <a:solidFill>
                  <a:srgbClr val="FF0000"/>
                </a:solidFill>
              </a:rPr>
              <a:t>. </a:t>
            </a:r>
            <a:r>
              <a:rPr lang="ru-RU" sz="4000" dirty="0" smtClean="0">
                <a:solidFill>
                  <a:srgbClr val="FF0000"/>
                </a:solidFill>
              </a:rPr>
              <a:t>Критерии оценивания.</a:t>
            </a:r>
          </a:p>
          <a:p>
            <a:pPr marL="609600" indent="-609600" eaLnBrk="1" hangingPunct="1"/>
            <a:r>
              <a:rPr lang="ru-RU" dirty="0" smtClean="0"/>
              <a:t>Объем</a:t>
            </a:r>
          </a:p>
          <a:p>
            <a:pPr marL="609600" indent="-609600" eaLnBrk="1" hangingPunct="1"/>
            <a:r>
              <a:rPr lang="ru-RU" dirty="0" smtClean="0"/>
              <a:t>Понимание</a:t>
            </a:r>
          </a:p>
          <a:p>
            <a:pPr marL="609600" indent="-609600" eaLnBrk="1" hangingPunct="1"/>
            <a:r>
              <a:rPr lang="ru-RU" dirty="0" smtClean="0"/>
              <a:t>Старательность</a:t>
            </a:r>
          </a:p>
          <a:p>
            <a:pPr marL="609600" indent="-609600" eaLnBrk="1" hangingPunct="1"/>
            <a:r>
              <a:rPr lang="ru-RU" dirty="0" smtClean="0"/>
              <a:t>Оформление работы.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 bwMode="auto">
          <a:xfrm>
            <a:off x="0" y="1285860"/>
            <a:ext cx="9144000" cy="714380"/>
          </a:xfrm>
          <a:solidFill>
            <a:schemeClr val="bg2">
              <a:alpha val="59999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000" dirty="0" smtClean="0">
                <a:solidFill>
                  <a:srgbClr val="FF0000"/>
                </a:solidFill>
                <a:effectLst/>
              </a:rPr>
              <a:t>Критерии оценивания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>
          <a:xfrm>
            <a:off x="1835150" y="2060575"/>
            <a:ext cx="6862763" cy="45545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1. Полнота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2. Глубина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3. Систематичность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4. Системность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5. Оперативность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6. Гибкость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7. Конкретность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8. Обобщённость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9. Развёрнутость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10. Свёрнутость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11. Осознанность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12. Прочность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>
          <a:xfrm>
            <a:off x="0" y="1412875"/>
            <a:ext cx="9144000" cy="1143000"/>
          </a:xfrm>
          <a:solidFill>
            <a:schemeClr val="bg2">
              <a:alpha val="59999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rgbClr val="FF0000"/>
                </a:solidFill>
                <a:effectLst/>
              </a:rPr>
              <a:t>1. Значение контроля и оценки знаний обучающихся в условиях модернизации образования.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179388" y="2852738"/>
            <a:ext cx="8713787" cy="3816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 Контроль знаний и умений обучающихся - один из важнейших элементов учебного процесса. Обучение не может быть полноценным без регулярной и объективной информации о том, как усваивается обучающимися материал, как они применяют полученные знания для решения практических задач. </a:t>
            </a:r>
            <a:r>
              <a:rPr lang="ru-RU" sz="2800" u="sng" smtClean="0"/>
              <a:t>Причем, контроль знаний и умений конкретного ученика предусматривает оценку этих знаний и умений только по результатам его личной учебной деятельности.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Контроль</a:t>
            </a:r>
            <a:r>
              <a:rPr lang="ru-RU" dirty="0" smtClean="0"/>
              <a:t> – соотношение достигнутых результатов с запланированными целями обучения.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Основная цель контроля знаний и умений </a:t>
            </a:r>
            <a:r>
              <a:rPr lang="ru-RU" dirty="0" smtClean="0"/>
              <a:t>состоит в обнаружении достижений, успехов учащихся, в указании путей совершенствования, углубления знаний и умений, с тем чтобы учащийся включался в активную творческую деятельность.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>
          <a:xfrm>
            <a:off x="250825" y="1341438"/>
            <a:ext cx="8642350" cy="52562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Функции контроля: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dirty="0" smtClean="0"/>
              <a:t>1) </a:t>
            </a:r>
            <a:r>
              <a:rPr lang="ru-RU" sz="3000" dirty="0" smtClean="0">
                <a:solidFill>
                  <a:srgbClr val="FF0000"/>
                </a:solidFill>
              </a:rPr>
              <a:t>Контролирующая </a:t>
            </a:r>
            <a:r>
              <a:rPr lang="ru-RU" sz="3000" dirty="0" smtClean="0"/>
              <a:t>— выявление степени освоения материала, умений и навыков и их соответствия образовательному стандарту, определение общего уровня умственного развития;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dirty="0" smtClean="0"/>
              <a:t>2) </a:t>
            </a:r>
            <a:r>
              <a:rPr lang="ru-RU" sz="3000" dirty="0" smtClean="0">
                <a:solidFill>
                  <a:srgbClr val="FF0000"/>
                </a:solidFill>
              </a:rPr>
              <a:t>обучающая</a:t>
            </a:r>
            <a:r>
              <a:rPr lang="ru-RU" sz="3000" dirty="0" smtClean="0"/>
              <a:t> — совершенствование системы освоения материала, обобщение, систематизация, применение в новой ситуации;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dirty="0" smtClean="0"/>
              <a:t>3) </a:t>
            </a:r>
            <a:r>
              <a:rPr lang="ru-RU" sz="3000" dirty="0" smtClean="0">
                <a:solidFill>
                  <a:srgbClr val="FF0000"/>
                </a:solidFill>
              </a:rPr>
              <a:t>развивающая</a:t>
            </a:r>
            <a:r>
              <a:rPr lang="ru-RU" sz="3000" dirty="0" smtClean="0"/>
              <a:t> — стимулирование познавательной потребности школьника;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effectLst/>
            </a:endParaRPr>
          </a:p>
        </p:txBody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xfrm>
            <a:off x="457200" y="1571625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dirty="0" smtClean="0"/>
              <a:t>4) </a:t>
            </a:r>
            <a:r>
              <a:rPr lang="ru-RU" sz="3000" dirty="0" smtClean="0">
                <a:solidFill>
                  <a:srgbClr val="FF0000"/>
                </a:solidFill>
              </a:rPr>
              <a:t>социальная</a:t>
            </a:r>
            <a:r>
              <a:rPr lang="ru-RU" sz="3000" dirty="0" smtClean="0"/>
              <a:t> — ориентирует на достижение определенной цели;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dirty="0" smtClean="0"/>
              <a:t>5) </a:t>
            </a:r>
            <a:r>
              <a:rPr lang="ru-RU" sz="3000" dirty="0" err="1" smtClean="0">
                <a:solidFill>
                  <a:srgbClr val="FF0000"/>
                </a:solidFill>
              </a:rPr>
              <a:t>аксиологическая</a:t>
            </a:r>
            <a:r>
              <a:rPr lang="ru-RU" sz="3000" dirty="0" smtClean="0"/>
              <a:t> —  служит воспитанию ответственности, формированию сознательного выбора;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dirty="0" smtClean="0"/>
              <a:t>6) </a:t>
            </a:r>
            <a:r>
              <a:rPr lang="ru-RU" sz="3000" dirty="0" smtClean="0">
                <a:solidFill>
                  <a:srgbClr val="FF0000"/>
                </a:solidFill>
              </a:rPr>
              <a:t>диагностическая</a:t>
            </a:r>
            <a:r>
              <a:rPr lang="ru-RU" sz="3000" dirty="0" smtClean="0"/>
              <a:t> — необходимость владеть информацией не только о пробелах в знаниях школьника, но и о порождающих их причинах;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3000" dirty="0" smtClean="0"/>
              <a:t>7) </a:t>
            </a:r>
            <a:r>
              <a:rPr lang="ru-RU" sz="3000" dirty="0" smtClean="0">
                <a:solidFill>
                  <a:srgbClr val="FF0000"/>
                </a:solidFill>
              </a:rPr>
              <a:t>прогностическая </a:t>
            </a:r>
            <a:r>
              <a:rPr lang="ru-RU" sz="3000" dirty="0" smtClean="0"/>
              <a:t>— предоставляет опережающую информацию с целью создания модели дальнейшего развития.</a:t>
            </a:r>
          </a:p>
          <a:p>
            <a:pPr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2413" indent="-622300" eaLnBrk="1" hangingPunct="1">
              <a:buFont typeface="Arial" charset="0"/>
              <a:buNone/>
            </a:pPr>
            <a:r>
              <a:rPr lang="ru-RU" dirty="0" smtClean="0">
                <a:solidFill>
                  <a:srgbClr val="FF0000"/>
                </a:solidFill>
              </a:rPr>
              <a:t>Контроль должен быть:</a:t>
            </a:r>
          </a:p>
          <a:p>
            <a:pPr marL="1522413" indent="-622300" eaLnBrk="1" hangingPunct="1">
              <a:buFont typeface="Arial" charset="0"/>
              <a:buNone/>
            </a:pPr>
            <a:r>
              <a:rPr lang="ru-RU" dirty="0" smtClean="0"/>
              <a:t>- планомерным и систематическим;</a:t>
            </a:r>
          </a:p>
          <a:p>
            <a:pPr marL="1522413" indent="-622300" eaLnBrk="1" hangingPunct="1">
              <a:buFont typeface="Arial" charset="0"/>
              <a:buNone/>
            </a:pPr>
            <a:r>
              <a:rPr lang="ru-RU" dirty="0" smtClean="0"/>
              <a:t>- объективным;</a:t>
            </a:r>
          </a:p>
          <a:p>
            <a:pPr marL="1522413" indent="-622300" eaLnBrk="1" hangingPunct="1">
              <a:buFont typeface="Arial" charset="0"/>
              <a:buNone/>
            </a:pPr>
            <a:r>
              <a:rPr lang="ru-RU" dirty="0" smtClean="0"/>
              <a:t>- всесторонним;</a:t>
            </a:r>
          </a:p>
          <a:p>
            <a:pPr marL="1522413" indent="-622300" eaLnBrk="1" hangingPunct="1">
              <a:buFont typeface="Arial" charset="0"/>
              <a:buNone/>
            </a:pPr>
            <a:r>
              <a:rPr lang="ru-RU" dirty="0" smtClean="0"/>
              <a:t>- индивидуальным.;</a:t>
            </a:r>
          </a:p>
          <a:p>
            <a:pPr marL="1522413" indent="-622300" eaLnBrk="1" hangingPunct="1">
              <a:buFont typeface="Arial" charset="0"/>
              <a:buNone/>
            </a:pPr>
            <a:r>
              <a:rPr lang="ru-RU" dirty="0" smtClean="0"/>
              <a:t>- экономичным;</a:t>
            </a:r>
          </a:p>
          <a:p>
            <a:pPr marL="1522413" indent="-622300" eaLnBrk="1" hangingPunct="1">
              <a:buFont typeface="Arial" charset="0"/>
              <a:buNone/>
            </a:pPr>
            <a:r>
              <a:rPr lang="ru-RU" dirty="0" smtClean="0"/>
              <a:t>- педагогически тактичным.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3" name="Rectangle 99"/>
          <p:cNvSpPr>
            <a:spLocks noGrp="1"/>
          </p:cNvSpPr>
          <p:nvPr>
            <p:ph type="title"/>
          </p:nvPr>
        </p:nvSpPr>
        <p:spPr bwMode="auto">
          <a:xfrm>
            <a:off x="0" y="908050"/>
            <a:ext cx="9144000" cy="720725"/>
          </a:xfrm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</a:rPr>
              <a:t>Виды контроля.</a:t>
            </a:r>
          </a:p>
        </p:txBody>
      </p:sp>
      <p:graphicFrame>
        <p:nvGraphicFramePr>
          <p:cNvPr id="22559" name="Group 31"/>
          <p:cNvGraphicFramePr>
            <a:graphicFrameLocks noGrp="1"/>
          </p:cNvGraphicFramePr>
          <p:nvPr>
            <p:ph idx="1"/>
          </p:nvPr>
        </p:nvGraphicFramePr>
        <p:xfrm>
          <a:off x="0" y="1484313"/>
          <a:ext cx="9144000" cy="5343843"/>
        </p:xfrm>
        <a:graphic>
          <a:graphicData uri="http://schemas.openxmlformats.org/drawingml/2006/table">
            <a:tbl>
              <a:tblPr/>
              <a:tblGrid>
                <a:gridCol w="1524000"/>
                <a:gridCol w="3349625"/>
                <a:gridCol w="4270375"/>
              </a:tblGrid>
              <a:tr h="588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Содержание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Методы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Вводный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Уровень знаний школьников, общая эрудиция.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Тестирование, беседа, анкетирование, наблюдение.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7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Текущий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Освоение учебного материала по теме, учебной единице.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Диагностические задания: опросы, практические работы, тестирование.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Коррек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Ликвидация пробелов.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Повторные тесты, индивидуальные консультации.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Итого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вый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Контроль выполнения поставленных задач.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Представление продукта на разных уровнях.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424862" cy="45545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i="1" dirty="0" smtClean="0">
                <a:solidFill>
                  <a:srgbClr val="FF0000"/>
                </a:solidFill>
              </a:rPr>
              <a:t>Актуальность темы.</a:t>
            </a:r>
            <a:endParaRPr lang="ru-RU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sz="2800" dirty="0" smtClean="0"/>
              <a:t>   Существующая система оценки и контроля работы учащихся в школе не может, в полной мере, удовлетворять современным требованиям. Имеющиеся тенденции перехода к новым типам обучения, передовым технологиям требуют перехода к новым, более объективным и стимулирующим формам контроля и оценки.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pic>
        <p:nvPicPr>
          <p:cNvPr id="24580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4282" y="1428736"/>
            <a:ext cx="8604250" cy="5145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4663" y="986271"/>
            <a:ext cx="8229600" cy="997671"/>
          </a:xfrm>
          <a:noFill/>
          <a:ln w="6350" cap="rnd"/>
        </p:spPr>
        <p:txBody>
          <a:bodyPr anchor="b" anchorCtr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200" spc="-10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>
                    <a:lumMod val="75000"/>
                  </a:schemeClr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</a:rPr>
              <a:t>ФОРМЫ КОНТРОЛЯ </a:t>
            </a:r>
            <a:endParaRPr lang="ru-RU" sz="4200" b="0" spc="-10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2">
                  <a:lumMod val="75000"/>
                </a:schemeClr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</a:endParaRPr>
          </a:p>
        </p:txBody>
      </p:sp>
      <p:pic>
        <p:nvPicPr>
          <p:cNvPr id="25602" name="Содержимое 3" descr="http://www.fmf.gasu.ru/kaf/algebra/elib/mpm_t/image/11-2.gif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916113"/>
            <a:ext cx="8032750" cy="4152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pic>
        <p:nvPicPr>
          <p:cNvPr id="26628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12875"/>
            <a:ext cx="9144000" cy="5287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 typeface="Arial" charset="0"/>
              <a:buNone/>
            </a:pPr>
            <a:r>
              <a:rPr lang="ru-RU" sz="4000" dirty="0">
                <a:solidFill>
                  <a:srgbClr val="FF0000"/>
                </a:solidFill>
              </a:rPr>
              <a:t>5</a:t>
            </a:r>
            <a:r>
              <a:rPr lang="ru-RU" sz="4000" dirty="0" smtClean="0">
                <a:solidFill>
                  <a:srgbClr val="FF0000"/>
                </a:solidFill>
              </a:rPr>
              <a:t>. Проанализировав </a:t>
            </a:r>
            <a:r>
              <a:rPr lang="ru-RU" sz="4000" dirty="0" smtClean="0">
                <a:solidFill>
                  <a:srgbClr val="FF0000"/>
                </a:solidFill>
              </a:rPr>
              <a:t>анкетирования уч-ся и </a:t>
            </a:r>
            <a:r>
              <a:rPr lang="ru-RU" sz="4000" dirty="0" smtClean="0">
                <a:solidFill>
                  <a:srgbClr val="FF0000"/>
                </a:solidFill>
              </a:rPr>
              <a:t>учителей(другой школы)по теме «Инновационные </a:t>
            </a:r>
            <a:r>
              <a:rPr lang="ru-RU" sz="4000" dirty="0" smtClean="0">
                <a:solidFill>
                  <a:srgbClr val="FF0000"/>
                </a:solidFill>
              </a:rPr>
              <a:t>системы контроля и оценки знаний обучающихся» </a:t>
            </a:r>
          </a:p>
          <a:p>
            <a:pPr marL="609600" indent="-609600" algn="ctr" eaLnBrk="1" hangingPunct="1">
              <a:buFont typeface="Arial" charset="0"/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В анкетировании приняли участие 20 обучающихся и 10 учителей</a:t>
            </a:r>
            <a:r>
              <a:rPr lang="ru-RU" sz="4000" dirty="0" smtClean="0">
                <a:solidFill>
                  <a:schemeClr val="accent2"/>
                </a:solidFill>
              </a:rPr>
              <a:t>.</a:t>
            </a:r>
          </a:p>
          <a:p>
            <a:pPr marL="609600" indent="-609600" algn="ctr" eaLnBrk="1" hangingPunct="1">
              <a:buFont typeface="Arial" charset="0"/>
              <a:buNone/>
            </a:pPr>
            <a:endParaRPr lang="ru-RU" sz="4000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buFont typeface="Arial" charset="0"/>
              <a:buNone/>
            </a:pPr>
            <a:endParaRPr lang="ru-RU" sz="4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Анкетирование обучающихся.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Считаете ли вы необходимым оценивание учебной деятельности?</a:t>
            </a:r>
          </a:p>
          <a:p>
            <a:pPr>
              <a:buNone/>
            </a:pPr>
            <a:r>
              <a:rPr lang="ru-RU" dirty="0" smtClean="0"/>
              <a:t>-  Да-20</a:t>
            </a:r>
          </a:p>
          <a:p>
            <a:pPr>
              <a:buNone/>
            </a:pPr>
            <a:r>
              <a:rPr lang="ru-RU" dirty="0" smtClean="0"/>
              <a:t>- Нет- 0</a:t>
            </a:r>
          </a:p>
          <a:p>
            <a:pPr>
              <a:buNone/>
            </a:pPr>
            <a:r>
              <a:rPr lang="ru-RU" dirty="0" smtClean="0"/>
              <a:t>- Затрудняюсь ответить-0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Нужно ли изменить систему оценивания в школе?</a:t>
            </a:r>
          </a:p>
          <a:p>
            <a:pPr>
              <a:buNone/>
            </a:pPr>
            <a:r>
              <a:rPr lang="ru-RU" dirty="0" smtClean="0"/>
              <a:t>  - оставить  пятибалльную - 17</a:t>
            </a:r>
          </a:p>
          <a:p>
            <a:pPr>
              <a:buNone/>
            </a:pPr>
            <a:r>
              <a:rPr lang="ru-RU" dirty="0" smtClean="0"/>
              <a:t>  -ввести </a:t>
            </a:r>
            <a:r>
              <a:rPr lang="ru-RU" dirty="0" err="1" smtClean="0"/>
              <a:t>безоценочное</a:t>
            </a:r>
            <a:r>
              <a:rPr lang="ru-RU" dirty="0" smtClean="0"/>
              <a:t> обучение- 3</a:t>
            </a:r>
          </a:p>
          <a:p>
            <a:pPr>
              <a:buNone/>
            </a:pPr>
            <a:r>
              <a:rPr lang="ru-RU" dirty="0" smtClean="0"/>
              <a:t>  - ввести </a:t>
            </a:r>
            <a:r>
              <a:rPr lang="ru-RU" dirty="0" err="1" smtClean="0"/>
              <a:t>многобалльную</a:t>
            </a:r>
            <a:r>
              <a:rPr lang="ru-RU" dirty="0" smtClean="0"/>
              <a:t> систему- 0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Какую роль играет оценивание ваших учебных результатов:</a:t>
            </a:r>
          </a:p>
          <a:p>
            <a:pPr>
              <a:buNone/>
            </a:pPr>
            <a:r>
              <a:rPr lang="ru-RU" dirty="0" smtClean="0"/>
              <a:t>- является стимулом для дальнейшей работы над собой- 10</a:t>
            </a:r>
          </a:p>
          <a:p>
            <a:pPr>
              <a:buNone/>
            </a:pPr>
            <a:r>
              <a:rPr lang="ru-RU" dirty="0" smtClean="0"/>
              <a:t>- определяет уровень моих знаний-8</a:t>
            </a:r>
          </a:p>
          <a:p>
            <a:pPr>
              <a:buNone/>
            </a:pPr>
            <a:r>
              <a:rPr lang="ru-RU" dirty="0" smtClean="0"/>
              <a:t>- позволяет мне чувствовать себя уверенно-2</a:t>
            </a:r>
          </a:p>
          <a:p>
            <a:pPr>
              <a:buNone/>
            </a:pPr>
            <a:r>
              <a:rPr lang="ru-RU" dirty="0" smtClean="0"/>
              <a:t>-оценки нужны родителям-0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 чего на ваш взгляд, зависит объективность выставленной учителем оценки?</a:t>
            </a:r>
          </a:p>
          <a:p>
            <a:pPr>
              <a:buNone/>
            </a:pPr>
            <a:r>
              <a:rPr lang="ru-RU" dirty="0" smtClean="0"/>
              <a:t>- от уровня знаний учащегося- 8</a:t>
            </a:r>
          </a:p>
          <a:p>
            <a:pPr>
              <a:buNone/>
            </a:pPr>
            <a:r>
              <a:rPr lang="ru-RU" dirty="0" smtClean="0"/>
              <a:t>- от точности ответа-2</a:t>
            </a:r>
          </a:p>
          <a:p>
            <a:pPr>
              <a:buNone/>
            </a:pPr>
            <a:r>
              <a:rPr lang="ru-RU" dirty="0" smtClean="0"/>
              <a:t>- от отношения к ученику-2</a:t>
            </a:r>
          </a:p>
          <a:p>
            <a:pPr>
              <a:buNone/>
            </a:pPr>
            <a:r>
              <a:rPr lang="ru-RU" dirty="0" smtClean="0"/>
              <a:t>- от полного ответа-5</a:t>
            </a:r>
          </a:p>
          <a:p>
            <a:pPr>
              <a:buNone/>
            </a:pPr>
            <a:r>
              <a:rPr lang="ru-RU" dirty="0" smtClean="0"/>
              <a:t>- от самого учителя-3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>
          <a:xfrm>
            <a:off x="0" y="1571625"/>
            <a:ext cx="8964613" cy="50974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dirty="0" smtClean="0">
                <a:solidFill>
                  <a:srgbClr val="FF0000"/>
                </a:solidFill>
              </a:rPr>
              <a:t>  Какие формы контроля для оценивания вашей учебной деятельности используются учителями?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dirty="0" smtClean="0"/>
              <a:t>-контрольная, самостоятельная, практическая и лабораторная работы- 20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dirty="0" smtClean="0"/>
              <a:t>-диктанты, творческие работы,  тесты, устный ответ, ответы у доски,  реферат,  выполнение задания в рабочей тетради- 8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dirty="0" smtClean="0"/>
              <a:t> - зачет, проект- 2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Приведите три аргумента в поддержку следующего утверждения: Выставление оценки «2» в журнал не способствует успешности обучения учащегося, потому что:</a:t>
            </a:r>
          </a:p>
          <a:p>
            <a:pPr>
              <a:buNone/>
            </a:pPr>
            <a:r>
              <a:rPr lang="ru-RU" dirty="0" smtClean="0"/>
              <a:t>-уч-ся не дано понять- 4</a:t>
            </a:r>
          </a:p>
          <a:p>
            <a:pPr>
              <a:buNone/>
            </a:pPr>
            <a:r>
              <a:rPr lang="ru-RU" dirty="0" smtClean="0"/>
              <a:t>- нужно исправлять- 7</a:t>
            </a:r>
          </a:p>
          <a:p>
            <a:pPr>
              <a:buNone/>
            </a:pPr>
            <a:r>
              <a:rPr lang="ru-RU" dirty="0" smtClean="0"/>
              <a:t>-пропадает желание учиться- 6</a:t>
            </a:r>
          </a:p>
          <a:p>
            <a:pPr>
              <a:buNone/>
            </a:pPr>
            <a:r>
              <a:rPr lang="ru-RU" dirty="0" smtClean="0"/>
              <a:t>- ухудшается самооценка- 3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i="1" dirty="0" smtClean="0">
                <a:solidFill>
                  <a:srgbClr val="FF0000"/>
                </a:solidFill>
              </a:rPr>
              <a:t>Цели:</a:t>
            </a:r>
            <a:endParaRPr lang="ru-RU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ru-RU" sz="2800" dirty="0" smtClean="0"/>
              <a:t>изучение теоретического уровня подготовки и имеющегося опыта работы педагогов;</a:t>
            </a:r>
          </a:p>
          <a:p>
            <a:pPr eaLnBrk="1" hangingPunct="1"/>
            <a:r>
              <a:rPr lang="ru-RU" sz="2800" dirty="0" smtClean="0"/>
              <a:t>определение пути дальнейшей работы по созданию системы работы, технологий по формам контроля и оценке знаний обучающихся.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effectLst/>
            </a:endParaRPr>
          </a:p>
        </p:txBody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>
          <a:xfrm>
            <a:off x="179388" y="1571625"/>
            <a:ext cx="8713787" cy="50974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Приведите три критерия, согласно которым за работу учащегося следует поставить оценку</a:t>
            </a:r>
            <a:r>
              <a:rPr lang="ru-RU" sz="2800" i="1" dirty="0" smtClean="0">
                <a:solidFill>
                  <a:srgbClr val="FF0000"/>
                </a:solidFill>
              </a:rPr>
              <a:t> «5».</a:t>
            </a:r>
            <a:endParaRPr lang="ru-RU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dirty="0" smtClean="0"/>
              <a:t>- Творчество, хорошую активную работу на уроке, безупречную правильную работу  (русский, математика), устный ответ, который не требует дополнения, красивый рисунок, полный ответ, выполненное </a:t>
            </a:r>
            <a:r>
              <a:rPr lang="ru-RU" sz="2800" dirty="0" err="1" smtClean="0"/>
              <a:t>д</a:t>
            </a:r>
            <a:r>
              <a:rPr lang="ru-RU" sz="2800" dirty="0" smtClean="0"/>
              <a:t>/</a:t>
            </a:r>
            <a:r>
              <a:rPr lang="ru-RU" sz="2800" dirty="0" err="1" smtClean="0"/>
              <a:t>з</a:t>
            </a:r>
            <a:r>
              <a:rPr lang="ru-RU" sz="2800" dirty="0" smtClean="0"/>
              <a:t>, выученный урок, знание предмета, за правильный ответ, хорошую учебу - 10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dirty="0" smtClean="0"/>
              <a:t>- За знания,   полноту знаний, хороший ответ, полный ответ,  эрудицию, работоспособность - 6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dirty="0" smtClean="0"/>
              <a:t>- Выучил урок- 4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Анкетирование учителей.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Какие формы контроля Вы используете?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dirty="0" smtClean="0"/>
              <a:t>   - Контрольная, самостоятельная, практическая и лабораторная работы, диктанты, творческие работы, сочинения, изложения, тесты, устный ответ, ответы у доски,  реферат, работа в группе, зачет, проект.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Какие требования предъявляются к ученику при выставлении оценок «5», «4», «3», «2»?</a:t>
            </a:r>
          </a:p>
          <a:p>
            <a:r>
              <a:rPr lang="ru-RU" dirty="0" smtClean="0"/>
              <a:t>«5»-полный ответ, дополнительный источник,  отсутствие ошибок</a:t>
            </a:r>
          </a:p>
          <a:p>
            <a:r>
              <a:rPr lang="ru-RU" dirty="0" smtClean="0"/>
              <a:t>«4»- хороший ответ, но есть 1,2 ошибки</a:t>
            </a:r>
          </a:p>
          <a:p>
            <a:r>
              <a:rPr lang="ru-RU" dirty="0" smtClean="0"/>
              <a:t>«3»-слабый, неполный  ответ, 3-4 ошибки</a:t>
            </a:r>
          </a:p>
          <a:p>
            <a:r>
              <a:rPr lang="ru-RU" dirty="0" smtClean="0"/>
              <a:t>«2»- много ошибок, нет ответа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 Вы относитесь к пятибалльной и </a:t>
            </a:r>
            <a:r>
              <a:rPr lang="ru-RU" dirty="0" err="1" smtClean="0">
                <a:solidFill>
                  <a:srgbClr val="FF0000"/>
                </a:solidFill>
              </a:rPr>
              <a:t>многобалльной</a:t>
            </a:r>
            <a:r>
              <a:rPr lang="ru-RU" dirty="0" smtClean="0">
                <a:solidFill>
                  <a:srgbClr val="FF0000"/>
                </a:solidFill>
              </a:rPr>
              <a:t> системе оценивания?</a:t>
            </a:r>
          </a:p>
          <a:p>
            <a:r>
              <a:rPr lang="ru-RU" dirty="0" smtClean="0"/>
              <a:t>«5»- </a:t>
            </a:r>
          </a:p>
          <a:p>
            <a:pPr>
              <a:buNone/>
            </a:pPr>
            <a:r>
              <a:rPr lang="ru-RU" dirty="0" smtClean="0"/>
              <a:t>-  положительно- 10</a:t>
            </a:r>
          </a:p>
          <a:p>
            <a:r>
              <a:rPr lang="ru-RU" dirty="0" err="1" smtClean="0"/>
              <a:t>Многобалльная</a:t>
            </a:r>
            <a:r>
              <a:rPr lang="ru-RU" dirty="0" smtClean="0"/>
              <a:t>-  </a:t>
            </a:r>
          </a:p>
          <a:p>
            <a:pPr>
              <a:buNone/>
            </a:pPr>
            <a:r>
              <a:rPr lang="ru-RU" dirty="0" smtClean="0"/>
              <a:t>- положительно- 8</a:t>
            </a:r>
          </a:p>
          <a:p>
            <a:pPr>
              <a:buNone/>
            </a:pPr>
            <a:r>
              <a:rPr lang="ru-RU" dirty="0" smtClean="0"/>
              <a:t>- не пользовалась-1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 добиться объективности при выставлении оценок?</a:t>
            </a:r>
          </a:p>
          <a:p>
            <a:r>
              <a:rPr lang="ru-RU" dirty="0" smtClean="0"/>
              <a:t>Знать критерии (нормы) выставления оценок</a:t>
            </a:r>
          </a:p>
          <a:p>
            <a:r>
              <a:rPr lang="ru-RU" dirty="0" smtClean="0"/>
              <a:t>Соблюдать контрольные требования к предмету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Продолжите фразу: «Я никогда не поставлю ученику оценку «2», если…</a:t>
            </a:r>
          </a:p>
          <a:p>
            <a:r>
              <a:rPr lang="ru-RU" dirty="0" smtClean="0"/>
              <a:t>Имеет уважительную причину.</a:t>
            </a:r>
          </a:p>
          <a:p>
            <a:r>
              <a:rPr lang="ru-RU" dirty="0" smtClean="0"/>
              <a:t>Первый раз не готов к уроку.</a:t>
            </a:r>
          </a:p>
          <a:p>
            <a:r>
              <a:rPr lang="ru-RU" dirty="0" smtClean="0"/>
              <a:t>Не смог разобраться в задании.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Продолжите фразу: «Я обязательно  поставлю ученику оценку «5», если…</a:t>
            </a:r>
          </a:p>
          <a:p>
            <a:r>
              <a:rPr lang="ru-RU" dirty="0" smtClean="0"/>
              <a:t>Дан полный, исчерпывающий ответ.</a:t>
            </a:r>
          </a:p>
          <a:p>
            <a:r>
              <a:rPr lang="ru-RU" dirty="0" smtClean="0"/>
              <a:t>Использовал дополнительный материал.</a:t>
            </a:r>
          </a:p>
          <a:p>
            <a:r>
              <a:rPr lang="ru-RU" dirty="0" smtClean="0"/>
              <a:t>Правильно выполнил спортивные упражнения, добился результативности в команде.</a:t>
            </a:r>
          </a:p>
          <a:p>
            <a:r>
              <a:rPr lang="ru-RU" dirty="0" smtClean="0"/>
              <a:t>Ответил лучше, чем в предыдущий 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mtClean="0">
              <a:effectLst/>
            </a:endParaRPr>
          </a:p>
        </p:txBody>
      </p:sp>
      <p:sp>
        <p:nvSpPr>
          <p:cNvPr id="6656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66565" name="WordArt 7"/>
          <p:cNvSpPr>
            <a:spLocks noChangeArrowheads="1" noChangeShapeType="1" noTextEdit="1"/>
          </p:cNvSpPr>
          <p:nvPr/>
        </p:nvSpPr>
        <p:spPr bwMode="auto">
          <a:xfrm>
            <a:off x="755650" y="2708275"/>
            <a:ext cx="7848600" cy="2278063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8229600" cy="455453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План:</a:t>
            </a:r>
            <a:endParaRPr lang="ru-RU" sz="2800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800" dirty="0" smtClean="0"/>
              <a:t>Значение контроля и оценки знаний обучающихся в условиях модернизации образования.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800" dirty="0" smtClean="0"/>
              <a:t>Оценка </a:t>
            </a:r>
            <a:r>
              <a:rPr lang="ru-RU" sz="2800" dirty="0" smtClean="0"/>
              <a:t>и отметка.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800" dirty="0" smtClean="0"/>
              <a:t>Проблемы оценивания.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800" dirty="0" smtClean="0"/>
              <a:t>Критерии оценивания.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2800" dirty="0" smtClean="0"/>
              <a:t>Результаты анкетирования уч-ся и учителей «Инновационные системы контроля и оценки знаний обучающихся»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600" dirty="0">
                <a:solidFill>
                  <a:srgbClr val="FF0000"/>
                </a:solidFill>
              </a:rPr>
              <a:t>2</a:t>
            </a:r>
            <a:r>
              <a:rPr lang="ru-RU" sz="3600" dirty="0" smtClean="0">
                <a:solidFill>
                  <a:srgbClr val="FF0000"/>
                </a:solidFill>
              </a:rPr>
              <a:t>. </a:t>
            </a:r>
            <a:r>
              <a:rPr lang="ru-RU" sz="3600" dirty="0" smtClean="0">
                <a:solidFill>
                  <a:srgbClr val="FF0000"/>
                </a:solidFill>
              </a:rPr>
              <a:t>Оценка и отметка.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Оценка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smtClean="0"/>
              <a:t>– это процесс, действие (деятельность) оценивания, которое осуществляется человеком.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Отметка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smtClean="0"/>
              <a:t>выступает как результат этого процесса (результат действия), как его условно формальное выражение.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dirty="0" smtClean="0"/>
              <a:t>Отметка служит количественным выражением оценки.  Отметка фиксируется в документах, отражая уровень достижений учащегося.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>
          <a:xfrm>
            <a:off x="179388" y="1412875"/>
            <a:ext cx="8713787" cy="4713288"/>
          </a:xfrm>
        </p:spPr>
        <p:txBody>
          <a:bodyPr/>
          <a:lstStyle/>
          <a:p>
            <a:pPr indent="98425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Оценивание </a:t>
            </a:r>
            <a:r>
              <a:rPr lang="ru-RU" sz="2800" dirty="0" smtClean="0"/>
              <a:t>– это процесс измерения </a:t>
            </a:r>
            <a:r>
              <a:rPr lang="ru-RU" sz="2800" dirty="0" err="1" smtClean="0"/>
              <a:t>обученности</a:t>
            </a:r>
            <a:r>
              <a:rPr lang="ru-RU" sz="2800" dirty="0" smtClean="0"/>
              <a:t>, отметка – это результат </a:t>
            </a:r>
            <a:r>
              <a:rPr lang="ru-RU" sz="2800" dirty="0" err="1" smtClean="0"/>
              <a:t>обученности</a:t>
            </a:r>
            <a:r>
              <a:rPr lang="ru-RU" sz="2800" dirty="0" smtClean="0"/>
              <a:t>. </a:t>
            </a:r>
          </a:p>
          <a:p>
            <a:pPr indent="98425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dirty="0" smtClean="0"/>
              <a:t>Функции отметки: </a:t>
            </a:r>
          </a:p>
          <a:p>
            <a:pPr indent="98425" eaLnBrk="1" hangingPunct="1">
              <a:lnSpc>
                <a:spcPct val="80000"/>
              </a:lnSpc>
            </a:pPr>
            <a:r>
              <a:rPr lang="ru-RU" sz="2800" dirty="0" smtClean="0"/>
              <a:t>контролирующая; </a:t>
            </a:r>
          </a:p>
          <a:p>
            <a:pPr indent="98425" eaLnBrk="1" hangingPunct="1">
              <a:lnSpc>
                <a:spcPct val="80000"/>
              </a:lnSpc>
            </a:pPr>
            <a:r>
              <a:rPr lang="ru-RU" sz="2800" dirty="0" smtClean="0"/>
              <a:t>стимулирующая </a:t>
            </a:r>
          </a:p>
          <a:p>
            <a:pPr indent="98425" eaLnBrk="1" hangingPunct="1">
              <a:lnSpc>
                <a:spcPct val="80000"/>
              </a:lnSpc>
            </a:pPr>
            <a:r>
              <a:rPr lang="ru-RU" sz="2800" dirty="0" smtClean="0"/>
              <a:t>констатирующая; </a:t>
            </a:r>
          </a:p>
          <a:p>
            <a:pPr indent="98425" eaLnBrk="1" hangingPunct="1">
              <a:lnSpc>
                <a:spcPct val="80000"/>
              </a:lnSpc>
            </a:pPr>
            <a:r>
              <a:rPr lang="ru-RU" sz="2800" dirty="0" smtClean="0"/>
              <a:t>уведомляющая</a:t>
            </a:r>
            <a:r>
              <a:rPr lang="ru-RU" sz="2800" dirty="0" smtClean="0">
                <a:latin typeface="Arial" charset="0"/>
              </a:rPr>
              <a:t>;</a:t>
            </a:r>
          </a:p>
          <a:p>
            <a:pPr indent="98425" eaLnBrk="1" hangingPunct="1">
              <a:lnSpc>
                <a:spcPct val="80000"/>
              </a:lnSpc>
            </a:pPr>
            <a:r>
              <a:rPr lang="ru-RU" sz="2800" dirty="0" smtClean="0"/>
              <a:t>карательная; </a:t>
            </a:r>
          </a:p>
          <a:p>
            <a:pPr indent="98425" eaLnBrk="1" hangingPunct="1">
              <a:lnSpc>
                <a:spcPct val="80000"/>
              </a:lnSpc>
            </a:pPr>
            <a:r>
              <a:rPr lang="ru-RU" sz="2800" dirty="0" smtClean="0"/>
              <a:t>регулирующая. </a:t>
            </a:r>
          </a:p>
          <a:p>
            <a:pPr indent="98425" eaLnBrk="1" hangingPunct="1"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/>
              <a:t>Выставляя отметку  не надо думать, как я буду выглядеть в глазах коллег, администрации, а думать о том, </a:t>
            </a:r>
            <a:r>
              <a:rPr lang="ru-RU" sz="2800" u="sng" smtClean="0"/>
              <a:t>что ребенок будет делать сегодня, завтра после этой отметки</a:t>
            </a:r>
            <a:r>
              <a:rPr lang="ru-RU" sz="2800" smtClean="0"/>
              <a:t>: возьмется ли  за книгу, станет трудолюбивее или эта отметка не будет стимулировать его к работе, оставит равнодушным. 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Сегодня, наверное, именно в этом заключается объективность и справедливость отметки.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>
          <a:xfrm>
            <a:off x="179388" y="1571625"/>
            <a:ext cx="8713787" cy="52863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4800" dirty="0">
                <a:solidFill>
                  <a:srgbClr val="FF0000"/>
                </a:solidFill>
              </a:rPr>
              <a:t>3</a:t>
            </a:r>
            <a:r>
              <a:rPr lang="ru-RU" sz="4800" dirty="0" smtClean="0">
                <a:solidFill>
                  <a:srgbClr val="FF0000"/>
                </a:solidFill>
              </a:rPr>
              <a:t>. </a:t>
            </a:r>
            <a:r>
              <a:rPr lang="ru-RU" sz="4800" dirty="0" smtClean="0">
                <a:solidFill>
                  <a:srgbClr val="FF0000"/>
                </a:solidFill>
              </a:rPr>
              <a:t>Проблемы оценивания.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u="sng" dirty="0" smtClean="0"/>
              <a:t>Тенденциозность</a:t>
            </a:r>
            <a:r>
              <a:rPr lang="ru-RU" sz="2800" dirty="0" smtClean="0"/>
              <a:t>. Отметки зависят от отношения учителя к ученику.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u="sng" dirty="0" smtClean="0"/>
              <a:t>Жесткость оценки</a:t>
            </a:r>
            <a:r>
              <a:rPr lang="ru-RU" sz="2800" dirty="0" smtClean="0"/>
              <a:t>. Учителя занижают оценки учащихся, у, них трудно получить высокие оценки и отметки.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u="sng" dirty="0" smtClean="0"/>
              <a:t>Ошибки великодушия</a:t>
            </a:r>
            <a:r>
              <a:rPr lang="ru-RU" sz="2800" dirty="0" smtClean="0"/>
              <a:t>. Педагоги завышают оценки.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u="sng" dirty="0" smtClean="0"/>
              <a:t>Ошибки центральной тенденции</a:t>
            </a:r>
            <a:r>
              <a:rPr lang="ru-RU" sz="2800" dirty="0" smtClean="0"/>
              <a:t>. Педагог не решается ставить крайних отметок, особенно учащимся, которых не совсем хорошо знает.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gradFill rotWithShape="0">
            <a:gsLst>
              <a:gs pos="0">
                <a:srgbClr val="FDEADA">
                  <a:alpha val="0"/>
                </a:srgbClr>
              </a:gs>
              <a:gs pos="39999">
                <a:srgbClr val="FAC090">
                  <a:alpha val="23999"/>
                </a:srgbClr>
              </a:gs>
              <a:gs pos="70000">
                <a:srgbClr val="E46C0A">
                  <a:alpha val="41999"/>
                </a:srgbClr>
              </a:gs>
              <a:gs pos="100000">
                <a:srgbClr val="FF0000">
                  <a:alpha val="59999"/>
                </a:srgbClr>
              </a:gs>
            </a:gsLst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xfrm>
            <a:off x="457200" y="1571625"/>
            <a:ext cx="8229600" cy="5286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u="sng" smtClean="0"/>
              <a:t>«Счетоводный подход».</a:t>
            </a:r>
            <a:r>
              <a:rPr lang="ru-RU" sz="2800" smtClean="0"/>
              <a:t> Отметка выставляется в зависимости от того, сколько заданий из заданного количества выполнил ученик.</a:t>
            </a:r>
          </a:p>
          <a:p>
            <a:pPr>
              <a:lnSpc>
                <a:spcPct val="90000"/>
              </a:lnSpc>
            </a:pPr>
            <a:r>
              <a:rPr lang="ru-RU" sz="2800" u="sng" smtClean="0"/>
              <a:t>Среднеарифметический подход</a:t>
            </a:r>
            <a:r>
              <a:rPr lang="ru-RU" sz="2800" smtClean="0"/>
              <a:t>. Вызывает возражение среднеарифметический подход к выставлению четвертной и годовой отметки. Двойка в начале четверти может существенно повлиять на итоговую отметку за четверть.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u="sng" smtClean="0"/>
              <a:t>Взаимоотношения родителей и учащихся</a:t>
            </a:r>
            <a:r>
              <a:rPr lang="ru-RU" sz="2800" smtClean="0"/>
              <a:t>. Плохие отметки ухудшают отношения родителей с детьми. Дети не сообщают своих отметок, стараясь избежать наказаний.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ассный 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Классный шаблон</Template>
  <TotalTime>570</TotalTime>
  <Words>1417</Words>
  <Application>Microsoft Office PowerPoint</Application>
  <PresentationFormat>Экран (4:3)</PresentationFormat>
  <Paragraphs>158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Классный шаблон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оценивания</vt:lpstr>
      <vt:lpstr>1. Значение контроля и оценки знаний обучающихся в условиях модернизации образования.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контроля.</vt:lpstr>
      <vt:lpstr>Презентация PowerPoint</vt:lpstr>
      <vt:lpstr>ФОРМЫ КОНТРОЛЯ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шаблон</dc:title>
  <dc:creator>Марина</dc:creator>
  <cp:lastModifiedBy>user</cp:lastModifiedBy>
  <cp:revision>29</cp:revision>
  <dcterms:created xsi:type="dcterms:W3CDTF">2010-04-15T18:38:14Z</dcterms:created>
  <dcterms:modified xsi:type="dcterms:W3CDTF">2022-11-21T15:08:25Z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TC300076301049</vt:lpwstr>
  </property>
</Properties>
</file>